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1" r:id="rId3"/>
    <p:sldId id="263" r:id="rId4"/>
    <p:sldId id="264" r:id="rId5"/>
    <p:sldId id="265" r:id="rId6"/>
    <p:sldId id="262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76" r:id="rId18"/>
    <p:sldId id="287" r:id="rId19"/>
    <p:sldId id="279" r:id="rId20"/>
    <p:sldId id="280" r:id="rId21"/>
    <p:sldId id="278" r:id="rId22"/>
    <p:sldId id="260" r:id="rId23"/>
    <p:sldId id="281" r:id="rId24"/>
    <p:sldId id="282" r:id="rId25"/>
    <p:sldId id="283" r:id="rId26"/>
    <p:sldId id="284" r:id="rId27"/>
    <p:sldId id="285" r:id="rId28"/>
    <p:sldId id="286" r:id="rId29"/>
    <p:sldId id="288" r:id="rId30"/>
    <p:sldId id="289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mit Sahu" initials="SS" lastIdx="1" clrIdx="0">
    <p:extLst>
      <p:ext uri="{19B8F6BF-5375-455C-9EA6-DF929625EA0E}">
        <p15:presenceInfo xmlns:p15="http://schemas.microsoft.com/office/powerpoint/2012/main" userId="S::sumit.sa@browserstack.onmicrosoft.com::ebba340d-bf03-4aef-8f1f-3bd56d8a22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55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0A371-C5B2-C94A-B0C7-5ED907A4C86B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1"/>
      <dgm:spPr/>
    </dgm:pt>
    <dgm:pt modelId="{1C667C9C-8857-0247-AE4F-5892877DD5DC}">
      <dgm:prSet phldrT="[Text]"/>
      <dgm:spPr/>
      <dgm:t>
        <a:bodyPr/>
        <a:lstStyle/>
        <a:p>
          <a:endParaRPr lang="en-GB" dirty="0"/>
        </a:p>
      </dgm:t>
    </dgm:pt>
    <dgm:pt modelId="{605EB295-0EAC-1249-89A2-D44CDF04E2A9}" type="parTrans" cxnId="{EC9A1B34-0070-D54C-BDD9-154ABB23CBB5}">
      <dgm:prSet/>
      <dgm:spPr/>
      <dgm:t>
        <a:bodyPr/>
        <a:lstStyle/>
        <a:p>
          <a:endParaRPr lang="en-GB"/>
        </a:p>
      </dgm:t>
    </dgm:pt>
    <dgm:pt modelId="{0DE8EDA1-9CAC-8A49-A374-E42CBD2CB495}" type="sibTrans" cxnId="{EC9A1B34-0070-D54C-BDD9-154ABB23CBB5}">
      <dgm:prSet/>
      <dgm:spPr/>
      <dgm:t>
        <a:bodyPr/>
        <a:lstStyle/>
        <a:p>
          <a:endParaRPr lang="en-GB"/>
        </a:p>
      </dgm:t>
    </dgm:pt>
    <dgm:pt modelId="{424B3084-7907-0249-AF72-79D09843BBEA}" type="pres">
      <dgm:prSet presAssocID="{8090A371-C5B2-C94A-B0C7-5ED907A4C86B}" presName="Name0" presStyleCnt="0">
        <dgm:presLayoutVars>
          <dgm:dir/>
          <dgm:animLvl val="lvl"/>
          <dgm:resizeHandles val="exact"/>
        </dgm:presLayoutVars>
      </dgm:prSet>
      <dgm:spPr/>
    </dgm:pt>
    <dgm:pt modelId="{FF42475E-F7F7-1740-A030-5E13632C8016}" type="pres">
      <dgm:prSet presAssocID="{8090A371-C5B2-C94A-B0C7-5ED907A4C86B}" presName="dummy" presStyleCnt="0"/>
      <dgm:spPr/>
    </dgm:pt>
    <dgm:pt modelId="{6838B084-ABF2-A343-8381-4B74904E07A9}" type="pres">
      <dgm:prSet presAssocID="{8090A371-C5B2-C94A-B0C7-5ED907A4C86B}" presName="linH" presStyleCnt="0"/>
      <dgm:spPr/>
    </dgm:pt>
    <dgm:pt modelId="{17DF1632-E7A9-324C-A387-F5D1EA566E12}" type="pres">
      <dgm:prSet presAssocID="{8090A371-C5B2-C94A-B0C7-5ED907A4C86B}" presName="padding1" presStyleCnt="0"/>
      <dgm:spPr/>
    </dgm:pt>
    <dgm:pt modelId="{16460EBF-56E5-C741-B6E7-9245B0BCDF75}" type="pres">
      <dgm:prSet presAssocID="{1C667C9C-8857-0247-AE4F-5892877DD5DC}" presName="linV" presStyleCnt="0"/>
      <dgm:spPr/>
    </dgm:pt>
    <dgm:pt modelId="{CDC38F41-3295-754E-AEC8-D1D3E6ACA9FA}" type="pres">
      <dgm:prSet presAssocID="{1C667C9C-8857-0247-AE4F-5892877DD5DC}" presName="spVertical1" presStyleCnt="0"/>
      <dgm:spPr/>
    </dgm:pt>
    <dgm:pt modelId="{FD28BC82-1382-9742-8B85-E430F89AF7DC}" type="pres">
      <dgm:prSet presAssocID="{1C667C9C-8857-0247-AE4F-5892877DD5DC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784E21A1-A2D4-6A4A-BE68-B6865E9E5A15}" type="pres">
      <dgm:prSet presAssocID="{1C667C9C-8857-0247-AE4F-5892877DD5DC}" presName="spVertical2" presStyleCnt="0"/>
      <dgm:spPr/>
    </dgm:pt>
    <dgm:pt modelId="{6DB830F2-CE38-D846-B960-C4D7AC92445B}" type="pres">
      <dgm:prSet presAssocID="{1C667C9C-8857-0247-AE4F-5892877DD5DC}" presName="spVertical3" presStyleCnt="0"/>
      <dgm:spPr/>
    </dgm:pt>
    <dgm:pt modelId="{5DD20187-63CA-9741-B102-06B87A09CFBE}" type="pres">
      <dgm:prSet presAssocID="{8090A371-C5B2-C94A-B0C7-5ED907A4C86B}" presName="padding2" presStyleCnt="0"/>
      <dgm:spPr/>
    </dgm:pt>
    <dgm:pt modelId="{2411E8C0-28F5-A34B-A895-7086E66B1388}" type="pres">
      <dgm:prSet presAssocID="{8090A371-C5B2-C94A-B0C7-5ED907A4C86B}" presName="negArrow" presStyleCnt="0"/>
      <dgm:spPr/>
    </dgm:pt>
    <dgm:pt modelId="{099F467E-71EF-AE47-BDFB-A8F08E51CAF3}" type="pres">
      <dgm:prSet presAssocID="{8090A371-C5B2-C94A-B0C7-5ED907A4C86B}" presName="backgroundArrow" presStyleLbl="node1" presStyleIdx="0" presStyleCnt="1" custLinFactNeighborX="-74909" custLinFactNeighborY="-38297"/>
      <dgm:spPr/>
    </dgm:pt>
  </dgm:ptLst>
  <dgm:cxnLst>
    <dgm:cxn modelId="{EC9A1B34-0070-D54C-BDD9-154ABB23CBB5}" srcId="{8090A371-C5B2-C94A-B0C7-5ED907A4C86B}" destId="{1C667C9C-8857-0247-AE4F-5892877DD5DC}" srcOrd="0" destOrd="0" parTransId="{605EB295-0EAC-1249-89A2-D44CDF04E2A9}" sibTransId="{0DE8EDA1-9CAC-8A49-A374-E42CBD2CB495}"/>
    <dgm:cxn modelId="{914D4E72-073B-6749-9962-CE972AE8A7A9}" type="presOf" srcId="{8090A371-C5B2-C94A-B0C7-5ED907A4C86B}" destId="{424B3084-7907-0249-AF72-79D09843BBEA}" srcOrd="0" destOrd="0" presId="urn:microsoft.com/office/officeart/2005/8/layout/hProcess3"/>
    <dgm:cxn modelId="{51D923A5-E5A5-1F4D-A9B3-9DF222E44AA3}" type="presOf" srcId="{1C667C9C-8857-0247-AE4F-5892877DD5DC}" destId="{FD28BC82-1382-9742-8B85-E430F89AF7DC}" srcOrd="0" destOrd="0" presId="urn:microsoft.com/office/officeart/2005/8/layout/hProcess3"/>
    <dgm:cxn modelId="{A871FD49-7470-A742-BFEB-89AC9C8F7BB0}" type="presParOf" srcId="{424B3084-7907-0249-AF72-79D09843BBEA}" destId="{FF42475E-F7F7-1740-A030-5E13632C8016}" srcOrd="0" destOrd="0" presId="urn:microsoft.com/office/officeart/2005/8/layout/hProcess3"/>
    <dgm:cxn modelId="{94221B3E-6DC5-3748-89BB-ECD4262F3132}" type="presParOf" srcId="{424B3084-7907-0249-AF72-79D09843BBEA}" destId="{6838B084-ABF2-A343-8381-4B74904E07A9}" srcOrd="1" destOrd="0" presId="urn:microsoft.com/office/officeart/2005/8/layout/hProcess3"/>
    <dgm:cxn modelId="{6AF2F401-79B2-3040-BD09-2C47421B3DFE}" type="presParOf" srcId="{6838B084-ABF2-A343-8381-4B74904E07A9}" destId="{17DF1632-E7A9-324C-A387-F5D1EA566E12}" srcOrd="0" destOrd="0" presId="urn:microsoft.com/office/officeart/2005/8/layout/hProcess3"/>
    <dgm:cxn modelId="{31941A50-E576-B74E-83BE-6C14CE0C9AD8}" type="presParOf" srcId="{6838B084-ABF2-A343-8381-4B74904E07A9}" destId="{16460EBF-56E5-C741-B6E7-9245B0BCDF75}" srcOrd="1" destOrd="0" presId="urn:microsoft.com/office/officeart/2005/8/layout/hProcess3"/>
    <dgm:cxn modelId="{E7CDA3FC-717C-8247-8ECE-BDEE1F8BC76D}" type="presParOf" srcId="{16460EBF-56E5-C741-B6E7-9245B0BCDF75}" destId="{CDC38F41-3295-754E-AEC8-D1D3E6ACA9FA}" srcOrd="0" destOrd="0" presId="urn:microsoft.com/office/officeart/2005/8/layout/hProcess3"/>
    <dgm:cxn modelId="{21A73769-B360-D34A-8C47-F7CA6BE94CEC}" type="presParOf" srcId="{16460EBF-56E5-C741-B6E7-9245B0BCDF75}" destId="{FD28BC82-1382-9742-8B85-E430F89AF7DC}" srcOrd="1" destOrd="0" presId="urn:microsoft.com/office/officeart/2005/8/layout/hProcess3"/>
    <dgm:cxn modelId="{BD902C12-02BB-4642-BD19-1971183AA95C}" type="presParOf" srcId="{16460EBF-56E5-C741-B6E7-9245B0BCDF75}" destId="{784E21A1-A2D4-6A4A-BE68-B6865E9E5A15}" srcOrd="2" destOrd="0" presId="urn:microsoft.com/office/officeart/2005/8/layout/hProcess3"/>
    <dgm:cxn modelId="{CE5FA820-CBCA-9645-AD52-442C0FD5C8E9}" type="presParOf" srcId="{16460EBF-56E5-C741-B6E7-9245B0BCDF75}" destId="{6DB830F2-CE38-D846-B960-C4D7AC92445B}" srcOrd="3" destOrd="0" presId="urn:microsoft.com/office/officeart/2005/8/layout/hProcess3"/>
    <dgm:cxn modelId="{E48E668E-0849-3F44-9015-5290A613CF18}" type="presParOf" srcId="{6838B084-ABF2-A343-8381-4B74904E07A9}" destId="{5DD20187-63CA-9741-B102-06B87A09CFBE}" srcOrd="2" destOrd="0" presId="urn:microsoft.com/office/officeart/2005/8/layout/hProcess3"/>
    <dgm:cxn modelId="{2E4D3424-2A1F-EE48-8982-7FC94EB88D65}" type="presParOf" srcId="{6838B084-ABF2-A343-8381-4B74904E07A9}" destId="{2411E8C0-28F5-A34B-A895-7086E66B1388}" srcOrd="3" destOrd="0" presId="urn:microsoft.com/office/officeart/2005/8/layout/hProcess3"/>
    <dgm:cxn modelId="{3DB8E392-60F8-4C4D-8721-CCE0F3E94908}" type="presParOf" srcId="{6838B084-ABF2-A343-8381-4B74904E07A9}" destId="{099F467E-71EF-AE47-BDFB-A8F08E51CAF3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F467E-71EF-AE47-BDFB-A8F08E51CAF3}">
      <dsp:nvSpPr>
        <dsp:cNvPr id="0" name=""/>
        <dsp:cNvSpPr/>
      </dsp:nvSpPr>
      <dsp:spPr>
        <a:xfrm>
          <a:off x="0" y="0"/>
          <a:ext cx="475947" cy="36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8BC82-1382-9742-8B85-E430F89AF7DC}">
      <dsp:nvSpPr>
        <dsp:cNvPr id="0" name=""/>
        <dsp:cNvSpPr/>
      </dsp:nvSpPr>
      <dsp:spPr>
        <a:xfrm>
          <a:off x="38391" y="100982"/>
          <a:ext cx="389960" cy="1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0800" rIns="0" bIns="508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dirty="0"/>
        </a:p>
      </dsp:txBody>
      <dsp:txXfrm>
        <a:off x="38391" y="100982"/>
        <a:ext cx="389960" cy="18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9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1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8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8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0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6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4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7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CB999-203A-DF43-88F0-D26BF2CF1E5C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F7667-D404-9B46-86F5-9613DCF52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0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76E49-49E6-4348-962C-8BDFF55742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3E663-DC43-5C4F-ABE1-675C53E62878}"/>
              </a:ext>
            </a:extLst>
          </p:cNvPr>
          <p:cNvSpPr txBox="1"/>
          <p:nvPr/>
        </p:nvSpPr>
        <p:spPr>
          <a:xfrm>
            <a:off x="9213448" y="5914663"/>
            <a:ext cx="210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</a:t>
            </a:r>
            <a:r>
              <a:rPr lang="en-US" sz="2400" dirty="0" err="1"/>
              <a:t>Sumit</a:t>
            </a:r>
            <a:r>
              <a:rPr lang="en-US" sz="2400" dirty="0"/>
              <a:t> </a:t>
            </a:r>
            <a:r>
              <a:rPr lang="en-US" sz="2400" dirty="0" err="1"/>
              <a:t>Sahu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160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57E9-371F-D545-89C6-CCB44810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74" y="23144"/>
            <a:ext cx="10504991" cy="76591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</a:t>
            </a:r>
            <a:br>
              <a:rPr lang="en-US" sz="1800" b="1" dirty="0"/>
            </a:br>
            <a:r>
              <a:rPr lang="en-IN" sz="1800" b="1" dirty="0"/>
              <a:t>The progress of the K-means algorithm with K=3</a:t>
            </a:r>
            <a:endParaRPr lang="en-US" sz="1800" b="1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14DAC3AE-980F-1342-836A-23172CCE97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763598"/>
              </p:ext>
            </p:extLst>
          </p:nvPr>
        </p:nvGraphicFramePr>
        <p:xfrm>
          <a:off x="1066808" y="3314700"/>
          <a:ext cx="9586356" cy="343776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97726">
                  <a:extLst>
                    <a:ext uri="{9D8B030D-6E8A-4147-A177-3AD203B41FA5}">
                      <a16:colId xmlns:a16="http://schemas.microsoft.com/office/drawing/2014/main" val="3434451972"/>
                    </a:ext>
                  </a:extLst>
                </a:gridCol>
                <a:gridCol w="1398180">
                  <a:extLst>
                    <a:ext uri="{9D8B030D-6E8A-4147-A177-3AD203B41FA5}">
                      <a16:colId xmlns:a16="http://schemas.microsoft.com/office/drawing/2014/main" val="850480138"/>
                    </a:ext>
                  </a:extLst>
                </a:gridCol>
                <a:gridCol w="2083443">
                  <a:extLst>
                    <a:ext uri="{9D8B030D-6E8A-4147-A177-3AD203B41FA5}">
                      <a16:colId xmlns:a16="http://schemas.microsoft.com/office/drawing/2014/main" val="443493781"/>
                    </a:ext>
                  </a:extLst>
                </a:gridCol>
                <a:gridCol w="1311555">
                  <a:extLst>
                    <a:ext uri="{9D8B030D-6E8A-4147-A177-3AD203B41FA5}">
                      <a16:colId xmlns:a16="http://schemas.microsoft.com/office/drawing/2014/main" val="3317668573"/>
                    </a:ext>
                  </a:extLst>
                </a:gridCol>
                <a:gridCol w="1597726">
                  <a:extLst>
                    <a:ext uri="{9D8B030D-6E8A-4147-A177-3AD203B41FA5}">
                      <a16:colId xmlns:a16="http://schemas.microsoft.com/office/drawing/2014/main" val="4115655994"/>
                    </a:ext>
                  </a:extLst>
                </a:gridCol>
                <a:gridCol w="1597726">
                  <a:extLst>
                    <a:ext uri="{9D8B030D-6E8A-4147-A177-3AD203B41FA5}">
                      <a16:colId xmlns:a16="http://schemas.microsoft.com/office/drawing/2014/main" val="77064726"/>
                    </a:ext>
                  </a:extLst>
                </a:gridCol>
              </a:tblGrid>
              <a:tr h="5052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Step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1, 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1, 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 2, 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Final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98519"/>
                  </a:ext>
                </a:extLst>
              </a:tr>
              <a:tr h="2858646"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observations are shown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Each observation is randomly assigned to a cluster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cluster </a:t>
                      </a:r>
                      <a:r>
                        <a:rPr lang="en-IN" sz="1600" b="1" dirty="0"/>
                        <a:t>centroids</a:t>
                      </a:r>
                      <a:r>
                        <a:rPr lang="en-IN" sz="1600" dirty="0"/>
                        <a:t> are computed. These are shown as large coloured disks. Initially the centroids are almost completely overlapping because the initial cluster assignments were chosen at random.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Each observation is assigned to the nearest centroid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Step 2(a) is once again performed, leading to new cluster centroid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The results obtained after 10 iterations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81968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9250E1B-8CD2-2647-8864-97C5ADF7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8" y="930677"/>
            <a:ext cx="4768253" cy="2298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C5E322-E747-DE4A-A476-F9AE3E1AC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10" y="916389"/>
            <a:ext cx="4788452" cy="22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F113-1C88-F04E-9410-56269F659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83" y="113916"/>
            <a:ext cx="11110912" cy="8921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Clustering (</a:t>
            </a:r>
            <a:r>
              <a:rPr lang="en-IN" b="1" dirty="0"/>
              <a:t>Example – Step by Step)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B0A6-565B-9249-9B86-C67A542B9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441"/>
            <a:ext cx="10191750" cy="407035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</a:t>
            </a:r>
            <a:r>
              <a:rPr lang="en-IN" sz="2000" dirty="0"/>
              <a:t>Example K = 2 </a:t>
            </a:r>
          </a:p>
          <a:p>
            <a:r>
              <a:rPr lang="en-IN" sz="2000" dirty="0"/>
              <a:t>Start with cluster A: 1,2,3 and cluster B: 4,5 </a:t>
            </a:r>
          </a:p>
          <a:p>
            <a:r>
              <a:rPr lang="en-IN" sz="2000" dirty="0"/>
              <a:t>Compute cluster centroids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3761F-5C71-544A-9987-23E369E4A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737" y="3564891"/>
            <a:ext cx="6025989" cy="2839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48F87A-C441-BE49-8172-F266DC9CC5C8}"/>
              </a:ext>
            </a:extLst>
          </p:cNvPr>
          <p:cNvSpPr txBox="1"/>
          <p:nvPr/>
        </p:nvSpPr>
        <p:spPr>
          <a:xfrm>
            <a:off x="838199" y="1376482"/>
            <a:ext cx="7321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Assign random clusters and then calculate the centroid: </a:t>
            </a:r>
          </a:p>
        </p:txBody>
      </p:sp>
    </p:spTree>
    <p:extLst>
      <p:ext uri="{BB962C8B-B14F-4D97-AF65-F5344CB8AC3E}">
        <p14:creationId xmlns:p14="http://schemas.microsoft.com/office/powerpoint/2010/main" val="452683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D87D-2396-DF4D-90F2-E8F4C2643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E7810-A5EB-DC4B-A46F-66CB11606846}"/>
              </a:ext>
            </a:extLst>
          </p:cNvPr>
          <p:cNvSpPr txBox="1"/>
          <p:nvPr/>
        </p:nvSpPr>
        <p:spPr>
          <a:xfrm>
            <a:off x="923199" y="1041131"/>
            <a:ext cx="5462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Compute Centroids of the Clusters: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491E8-52CC-2543-B67B-2EA99D67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11" y="2008398"/>
            <a:ext cx="6492624" cy="1625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C7207C-1A05-6D4A-8A95-BE8A6CE7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087" y="1538222"/>
            <a:ext cx="3202714" cy="222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B2365-8393-9E45-8560-6084E5F9D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4066453"/>
            <a:ext cx="2946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6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D87D-2396-DF4D-90F2-E8F4C2643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E7810-A5EB-DC4B-A46F-66CB11606846}"/>
              </a:ext>
            </a:extLst>
          </p:cNvPr>
          <p:cNvSpPr txBox="1"/>
          <p:nvPr/>
        </p:nvSpPr>
        <p:spPr>
          <a:xfrm>
            <a:off x="923199" y="1041131"/>
            <a:ext cx="2835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Reassign Records: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BE2C-5DA2-E74E-85C9-87F1C8AAF546}"/>
              </a:ext>
            </a:extLst>
          </p:cNvPr>
          <p:cNvSpPr txBox="1"/>
          <p:nvPr/>
        </p:nvSpPr>
        <p:spPr>
          <a:xfrm>
            <a:off x="923199" y="1724628"/>
            <a:ext cx="10234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Compute Euclidean distance of each record from each centroid, and re-assign to closest cluster 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D4D10-CBA4-0A4A-8E26-48350E8C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7" y="2924957"/>
            <a:ext cx="75819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65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319E6-1C43-4F43-A4F1-E16C1A925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Cluster A: 1,2 Cluster B: 3,4,5 </a:t>
            </a:r>
          </a:p>
          <a:p>
            <a:r>
              <a:rPr lang="en-IN" sz="2400" dirty="0"/>
              <a:t>Re-compute centroids </a:t>
            </a:r>
          </a:p>
          <a:p>
            <a:pPr lvl="1"/>
            <a:r>
              <a:rPr lang="en-IN" sz="2000" dirty="0"/>
              <a:t>Centroid A = (1.5, 1), Centroid B = (5.33, 6.33)</a:t>
            </a:r>
          </a:p>
          <a:p>
            <a:r>
              <a:rPr lang="en-IN" sz="2400" dirty="0"/>
              <a:t>Re-compute distances of records to centroids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51FB3D-5C3D-DD42-81B2-7D86B4BA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137247"/>
            <a:ext cx="10515600" cy="535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Math behind 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ED2AC-FD13-3945-95C6-E2F9F9FB0D1E}"/>
              </a:ext>
            </a:extLst>
          </p:cNvPr>
          <p:cNvSpPr txBox="1"/>
          <p:nvPr/>
        </p:nvSpPr>
        <p:spPr>
          <a:xfrm>
            <a:off x="923199" y="1041131"/>
            <a:ext cx="352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First Iteration Results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A1271-ABDE-9243-868F-5D8C5E35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335" y="3751601"/>
            <a:ext cx="6267330" cy="27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5687-2A11-1B42-A9DD-3AD6E3DB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sz="3600" b="1" dirty="0"/>
              <a:t>Determining optimal value of K: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18C7D-691E-6047-997B-2C4D9895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There are scientific methods which help us in determining the optimal value of K. Selecting one from them is Art.</a:t>
            </a:r>
          </a:p>
          <a:p>
            <a:pPr marL="0" indent="0">
              <a:buNone/>
            </a:pPr>
            <a:endParaRPr lang="en-US" sz="1900" dirty="0"/>
          </a:p>
          <a:p>
            <a:r>
              <a:rPr lang="en-US" sz="1900" dirty="0"/>
              <a:t>Few methods: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/>
              <a:t>Elbow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/>
              <a:t>Average Silhouette Method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900" dirty="0" err="1"/>
              <a:t>Calinkski-Harabasz</a:t>
            </a:r>
            <a:r>
              <a:rPr lang="en-IN" sz="1900" dirty="0"/>
              <a:t> Index </a:t>
            </a:r>
            <a:br>
              <a:rPr lang="en-IN" sz="1900" dirty="0"/>
            </a:br>
            <a:endParaRPr lang="en-IN" sz="1900" dirty="0"/>
          </a:p>
          <a:p>
            <a:endParaRPr lang="en-IN" sz="1900" dirty="0"/>
          </a:p>
          <a:p>
            <a:endParaRPr lang="en-IN" sz="1900" dirty="0"/>
          </a:p>
          <a:p>
            <a:r>
              <a:rPr lang="en-IN" sz="1900" dirty="0"/>
              <a:t>We will discuss Elbow method here</a:t>
            </a:r>
          </a:p>
          <a:p>
            <a:pPr lvl="1"/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4ADD0-7B73-4454-99C4-022907AD1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67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963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CF844-6ED2-934F-A329-E1D13DC0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b="1"/>
              <a:t>Elbow method: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4471C-BF73-5E4A-BC5E-9FFDF6405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Measures the sum of squared distances of points from their assigned center for the values of K and helps in identifying the break point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237CC-B34D-1642-9F7F-D1B1D3D6D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96" y="3935220"/>
            <a:ext cx="5421579" cy="772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32CC6-1AAF-5240-B99B-3286F366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580" y="958613"/>
            <a:ext cx="4426116" cy="425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2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CA5C-74DF-0A48-A5DB-C5107C2A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b="1" dirty="0"/>
              <a:t>Challenges with K-means: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926B3-B23D-454A-B429-B3545014A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0150"/>
            <a:ext cx="10515600" cy="4976813"/>
          </a:xfrm>
        </p:spPr>
        <p:txBody>
          <a:bodyPr>
            <a:normAutofit/>
          </a:bodyPr>
          <a:lstStyle/>
          <a:p>
            <a:r>
              <a:rPr lang="en-US" sz="2400" dirty="0"/>
              <a:t>Less deterministic – converges to local minima</a:t>
            </a:r>
          </a:p>
          <a:p>
            <a:pPr lvl="1"/>
            <a:r>
              <a:rPr lang="en-US" sz="2000" dirty="0"/>
              <a:t>Different starting points leads to different results</a:t>
            </a:r>
          </a:p>
          <a:p>
            <a:pPr lvl="1"/>
            <a:r>
              <a:rPr lang="en-US" sz="2000" dirty="0"/>
              <a:t>Run several times with random starting points</a:t>
            </a:r>
          </a:p>
          <a:p>
            <a:pPr lvl="2"/>
            <a:r>
              <a:rPr lang="en-US" sz="1800" dirty="0"/>
              <a:t>Pick clustering that yields smallest aggregate distance</a:t>
            </a:r>
          </a:p>
          <a:p>
            <a:r>
              <a:rPr lang="en-US" sz="2400" dirty="0"/>
              <a:t>Selecting number of clusters beforehand</a:t>
            </a:r>
          </a:p>
          <a:p>
            <a:r>
              <a:rPr lang="en-US" sz="2400" dirty="0"/>
              <a:t>Limited to linear boundaries, will fail for more complicated boundaries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51E63-AA84-1C42-9F4E-BC503AC1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22" y="3798988"/>
            <a:ext cx="2653599" cy="2584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EF212-D9C0-684D-AD20-E26024C4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442" y="3798988"/>
            <a:ext cx="4396426" cy="2584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1499E6-D8F5-6E4B-AE41-9CA4EDE23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662" y="4329108"/>
            <a:ext cx="708607" cy="728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E7892D-49EB-8E4C-A71D-5F300AD9A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328" y="4329108"/>
            <a:ext cx="735771" cy="7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3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AE44B-C3E3-D743-9C65-3FABE8B9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</a:t>
            </a:r>
            <a:br>
              <a:rPr lang="en-US" dirty="0"/>
            </a:br>
            <a:r>
              <a:rPr lang="en-US" sz="2400" dirty="0"/>
              <a:t>Undergraduate Business Programs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8612-CF30-5D4D-AB47-894EE082E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643"/>
            <a:ext cx="5257800" cy="4464491"/>
          </a:xfrm>
        </p:spPr>
        <p:txBody>
          <a:bodyPr>
            <a:normAutofit lnSpcReduction="10000"/>
          </a:bodyPr>
          <a:lstStyle/>
          <a:p>
            <a:r>
              <a:rPr lang="en-IN" sz="1800" dirty="0"/>
              <a:t>Dataset - </a:t>
            </a:r>
            <a:r>
              <a:rPr lang="en-IN" sz="1800" dirty="0" err="1"/>
              <a:t>Universities_Clustering.csv</a:t>
            </a:r>
            <a:endParaRPr lang="en-IN" sz="1800" dirty="0"/>
          </a:p>
          <a:p>
            <a:r>
              <a:rPr lang="en-IN" sz="1800" dirty="0"/>
              <a:t>Data for 25 undergraduate programs at business schools in US universities in 1995 </a:t>
            </a:r>
          </a:p>
          <a:p>
            <a:r>
              <a:rPr lang="en-IN" sz="1800" dirty="0"/>
              <a:t>Datapoints: </a:t>
            </a:r>
          </a:p>
          <a:p>
            <a:pPr lvl="1"/>
            <a:r>
              <a:rPr lang="en-IN" sz="1600" dirty="0" err="1"/>
              <a:t>Univ</a:t>
            </a:r>
            <a:r>
              <a:rPr lang="en-IN" sz="1600" dirty="0"/>
              <a:t>–University name </a:t>
            </a:r>
          </a:p>
          <a:p>
            <a:pPr lvl="1"/>
            <a:r>
              <a:rPr lang="en-IN" sz="1600" dirty="0"/>
              <a:t>State–State </a:t>
            </a:r>
          </a:p>
          <a:p>
            <a:pPr lvl="1"/>
            <a:r>
              <a:rPr lang="en-IN" sz="1600" dirty="0"/>
              <a:t>SAT – SAT score </a:t>
            </a:r>
          </a:p>
          <a:p>
            <a:pPr lvl="1"/>
            <a:r>
              <a:rPr lang="en-IN" sz="1600" dirty="0"/>
              <a:t>Top10-% new fresh men in top 10% of </a:t>
            </a:r>
            <a:r>
              <a:rPr lang="en-IN" sz="1600" dirty="0" err="1"/>
              <a:t>highschool</a:t>
            </a:r>
            <a:r>
              <a:rPr lang="en-IN" sz="1600" dirty="0"/>
              <a:t> class </a:t>
            </a:r>
          </a:p>
          <a:p>
            <a:pPr lvl="1"/>
            <a:r>
              <a:rPr lang="en-IN" sz="1600" dirty="0"/>
              <a:t>Accept-%of applicants accepted </a:t>
            </a:r>
          </a:p>
          <a:p>
            <a:pPr lvl="1"/>
            <a:r>
              <a:rPr lang="en-IN" sz="1600" dirty="0" err="1"/>
              <a:t>SFRatio</a:t>
            </a:r>
            <a:r>
              <a:rPr lang="en-IN" sz="1600" dirty="0"/>
              <a:t>–student to faculty ratio </a:t>
            </a:r>
          </a:p>
          <a:p>
            <a:pPr lvl="1"/>
            <a:r>
              <a:rPr lang="en-IN" sz="1600" dirty="0"/>
              <a:t>Expenses–Estimated annual expenses </a:t>
            </a:r>
          </a:p>
          <a:p>
            <a:pPr lvl="1"/>
            <a:r>
              <a:rPr lang="en-IN" sz="1600" dirty="0" err="1"/>
              <a:t>GradRate</a:t>
            </a:r>
            <a:r>
              <a:rPr lang="en-IN" sz="1600" dirty="0"/>
              <a:t>–Graduation rate% </a:t>
            </a:r>
          </a:p>
          <a:p>
            <a:pPr marL="0" indent="0">
              <a:buNone/>
            </a:pPr>
            <a:br>
              <a:rPr lang="en-IN" sz="1800" dirty="0">
                <a:highlight>
                  <a:srgbClr val="FFFF00"/>
                </a:highlight>
              </a:rPr>
            </a:br>
            <a:r>
              <a:rPr lang="en-IN" dirty="0">
                <a:highlight>
                  <a:srgbClr val="FFFF00"/>
                </a:highlight>
              </a:rPr>
              <a:t>Code Block - </a:t>
            </a:r>
            <a:r>
              <a:rPr lang="en-IN" dirty="0" err="1">
                <a:highlight>
                  <a:srgbClr val="FFFF00"/>
                </a:highlight>
              </a:rPr>
              <a:t>Clustering.ipynb</a:t>
            </a:r>
            <a:r>
              <a:rPr lang="en-IN" dirty="0">
                <a:highlight>
                  <a:srgbClr val="FFFF00"/>
                </a:highlight>
              </a:rPr>
              <a:t> </a:t>
            </a:r>
            <a:endParaRPr lang="en-IN" sz="18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IN" sz="1800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C559E-35CE-2045-B7E6-67904B0B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62167"/>
            <a:ext cx="5434154" cy="4464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DD89-9F4E-7D46-8E38-C0842DEFE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028" y="1192192"/>
            <a:ext cx="4114199" cy="56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86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2988-0EF3-0440-87C6-2AD00AA1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/>
          <a:lstStyle/>
          <a:p>
            <a:r>
              <a:rPr lang="en-IN" b="1" dirty="0"/>
              <a:t>Hierarchical Clustering </a:t>
            </a: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7F62-AEBD-DB40-B1C7-B47A01DBA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One of the most popular clustering technique for identifying groups in the dataset </a:t>
            </a:r>
          </a:p>
          <a:p>
            <a:r>
              <a:rPr lang="en-IN" dirty="0"/>
              <a:t>Not required to pre-specify the number of clusters to be generated as is required by the k-means approach. </a:t>
            </a:r>
          </a:p>
          <a:p>
            <a:r>
              <a:rPr lang="en-IN" dirty="0"/>
              <a:t>Hierarchical clustering has an added advantage over K-means clustering - results in an attractive tree-based representation of the observations called a dendrogram.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0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54C9-DBF9-3A4A-855D-B7B2402B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Supervised vs.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A48BC-6A4B-4A41-A60F-2A47E5A4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5727"/>
          </a:xfrm>
        </p:spPr>
        <p:txBody>
          <a:bodyPr>
            <a:normAutofit/>
          </a:bodyPr>
          <a:lstStyle/>
          <a:p>
            <a:r>
              <a:rPr lang="en-US" sz="2400" dirty="0"/>
              <a:t>Sessions before this focused mostly on</a:t>
            </a:r>
            <a:r>
              <a:rPr lang="en-US" sz="2400" b="1" dirty="0"/>
              <a:t> </a:t>
            </a:r>
            <a:r>
              <a:rPr lang="en-IN" sz="2400" b="1" i="1" dirty="0"/>
              <a:t>supervised learning</a:t>
            </a:r>
            <a:r>
              <a:rPr lang="en-IN" sz="2400" dirty="0"/>
              <a:t> methods such as regression/classification.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sz="2400" dirty="0"/>
          </a:p>
          <a:p>
            <a:pPr marL="285750" indent="-285750"/>
            <a:r>
              <a:rPr lang="en-US" sz="2400" dirty="0"/>
              <a:t>What if we only have Input (X1, X2..) but we don’t have </a:t>
            </a:r>
            <a:r>
              <a:rPr lang="en-US" sz="2400" b="1" dirty="0"/>
              <a:t>Y</a:t>
            </a:r>
          </a:p>
          <a:p>
            <a:pPr marL="742950" lvl="1" indent="-285750"/>
            <a:r>
              <a:rPr lang="en-US" sz="2000" dirty="0"/>
              <a:t>Can happen with newly launched business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600" b="1" dirty="0"/>
              <a:t>                           Can we still do anything with this data?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A1E97B-F3A6-1544-8804-3846CC59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855966"/>
              </p:ext>
            </p:extLst>
          </p:nvPr>
        </p:nvGraphicFramePr>
        <p:xfrm>
          <a:off x="1094450" y="2803517"/>
          <a:ext cx="9924648" cy="148415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924648">
                  <a:extLst>
                    <a:ext uri="{9D8B030D-6E8A-4147-A177-3AD203B41FA5}">
                      <a16:colId xmlns:a16="http://schemas.microsoft.com/office/drawing/2014/main" val="4211845954"/>
                    </a:ext>
                  </a:extLst>
                </a:gridCol>
              </a:tblGrid>
              <a:tr h="24805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Supervised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10359"/>
                  </a:ext>
                </a:extLst>
              </a:tr>
              <a:tr h="105743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Here we have Input (X1, X2..) as well as Output (Y) for every object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Predictive Analytics can be done since you have </a:t>
                      </a:r>
                      <a:r>
                        <a:rPr lang="en-US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021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64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08EB-0032-F549-A185-A5D35625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Hierarchical Clustering - Types </a:t>
            </a: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7315B-6946-E744-86F8-959EA937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858"/>
            <a:ext cx="10515600" cy="4649105"/>
          </a:xfrm>
        </p:spPr>
        <p:txBody>
          <a:bodyPr/>
          <a:lstStyle/>
          <a:p>
            <a:r>
              <a:rPr lang="en-IN" b="1" dirty="0"/>
              <a:t>Agglomerative clustering</a:t>
            </a:r>
            <a:endParaRPr lang="en-IN" dirty="0"/>
          </a:p>
          <a:p>
            <a:pPr lvl="1"/>
            <a:r>
              <a:rPr lang="en-IN" dirty="0"/>
              <a:t>Works in a bottom-up manner.</a:t>
            </a:r>
          </a:p>
          <a:p>
            <a:pPr lvl="1"/>
            <a:r>
              <a:rPr lang="en-IN" dirty="0"/>
              <a:t>Good at identifying small clusters </a:t>
            </a:r>
          </a:p>
          <a:p>
            <a:r>
              <a:rPr lang="en-IN" b="1" dirty="0"/>
              <a:t>Divisive clustering</a:t>
            </a:r>
          </a:p>
          <a:p>
            <a:pPr lvl="1"/>
            <a:r>
              <a:rPr lang="en-IN" dirty="0"/>
              <a:t>Works in a top-down manner.</a:t>
            </a:r>
          </a:p>
          <a:p>
            <a:pPr lvl="1"/>
            <a:r>
              <a:rPr lang="en-IN" dirty="0"/>
              <a:t>The algorithm is an inverse order of Agglomerative</a:t>
            </a:r>
          </a:p>
          <a:p>
            <a:pPr lvl="1"/>
            <a:r>
              <a:rPr lang="en-IN" dirty="0"/>
              <a:t>Good at identifying large clusters </a:t>
            </a:r>
          </a:p>
          <a:p>
            <a:endParaRPr lang="en-US" dirty="0"/>
          </a:p>
          <a:p>
            <a:r>
              <a:rPr lang="en-US" dirty="0"/>
              <a:t>Here we will discuss Agglomerative clustering in detail</a:t>
            </a:r>
          </a:p>
        </p:txBody>
      </p:sp>
    </p:spTree>
    <p:extLst>
      <p:ext uri="{BB962C8B-B14F-4D97-AF65-F5344CB8AC3E}">
        <p14:creationId xmlns:p14="http://schemas.microsoft.com/office/powerpoint/2010/main" val="195592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1412-3219-2C42-A9F8-288C925A3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br>
              <a:rPr lang="en-IN" b="1" dirty="0"/>
            </a:br>
            <a:r>
              <a:rPr lang="en-IN" b="1" dirty="0"/>
              <a:t>Hierarchical methods - Agglomerative: 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3E390-C0D8-2746-9600-0F23CE9F0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537"/>
            <a:ext cx="10515600" cy="4301864"/>
          </a:xfrm>
        </p:spPr>
        <p:txBody>
          <a:bodyPr>
            <a:normAutofit/>
          </a:bodyPr>
          <a:lstStyle/>
          <a:p>
            <a:r>
              <a:rPr lang="en-IN" sz="2400" dirty="0"/>
              <a:t> This is the most common type of hierarchical clustering and refers to the fact that a dendrogram is built starting from the leaves and combining clusters up to the trunk.</a:t>
            </a:r>
          </a:p>
          <a:p>
            <a:r>
              <a:rPr lang="en-IN" sz="2400" dirty="0"/>
              <a:t>Sequentially merge group of records until all are put in one large group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1962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210B-D36C-DA44-9A79-5156B794C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05"/>
            <a:ext cx="10515600" cy="1012263"/>
          </a:xfrm>
        </p:spPr>
        <p:txBody>
          <a:bodyPr>
            <a:normAutofit/>
          </a:bodyPr>
          <a:lstStyle/>
          <a:p>
            <a:r>
              <a:rPr lang="en-IN" sz="4000" b="1" dirty="0"/>
              <a:t>Hierarchical Agglomerative Clustering Algorithm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2F793-372D-4247-B4D3-25F15984E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386"/>
            <a:ext cx="10515600" cy="4741702"/>
          </a:xfrm>
        </p:spPr>
        <p:txBody>
          <a:bodyPr>
            <a:normAutofit/>
          </a:bodyPr>
          <a:lstStyle/>
          <a:p>
            <a:r>
              <a:rPr lang="en-IN" sz="2400" dirty="0"/>
              <a:t>Start with each point in its own cluster</a:t>
            </a:r>
          </a:p>
          <a:p>
            <a:r>
              <a:rPr lang="en-IN" sz="2400" dirty="0"/>
              <a:t>Identify the closest two clusters and merge them </a:t>
            </a:r>
          </a:p>
          <a:p>
            <a:r>
              <a:rPr lang="en-IN" sz="2400" dirty="0"/>
              <a:t>Repeat</a:t>
            </a:r>
          </a:p>
          <a:p>
            <a:r>
              <a:rPr lang="en-IN" sz="2400" dirty="0"/>
              <a:t>Ends when all points are in a single cluster.</a:t>
            </a:r>
            <a:endParaRPr lang="en-US" sz="2400" dirty="0"/>
          </a:p>
        </p:txBody>
      </p:sp>
      <p:pic>
        <p:nvPicPr>
          <p:cNvPr id="4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0F1038-8697-1D43-9983-52F144BD1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57" y="3191276"/>
            <a:ext cx="8078225" cy="36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56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A620-588E-B540-B393-A66FEE95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Agglomerative </a:t>
            </a:r>
            <a:r>
              <a:rPr lang="en-US" b="1" dirty="0"/>
              <a:t>Algorithm working: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23BB0-A5F1-EE4B-A597-90D5427C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19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Compute the proximity/distance matrix between the points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Let each data point be a cluster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Merge the two closest clusters and update the proximity matrix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Repeat point 3 and stop when single cluster remains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Before going further we need to understand first point better</a:t>
            </a:r>
          </a:p>
          <a:p>
            <a:pPr lvl="1"/>
            <a:r>
              <a:rPr lang="en-IN" dirty="0"/>
              <a:t>How do we compute distance/dissimilarity between two points/clusters?</a:t>
            </a:r>
          </a:p>
          <a:p>
            <a:pPr lvl="2"/>
            <a:r>
              <a:rPr lang="en-IN" dirty="0"/>
              <a:t>How do we calculate distance between two points?</a:t>
            </a:r>
          </a:p>
          <a:p>
            <a:pPr lvl="3"/>
            <a:r>
              <a:rPr lang="en-IN" dirty="0"/>
              <a:t>We are using </a:t>
            </a:r>
            <a:r>
              <a:rPr lang="en-IN" b="1" dirty="0"/>
              <a:t>Euclidean</a:t>
            </a:r>
            <a:r>
              <a:rPr lang="en-IN" dirty="0"/>
              <a:t> distance for this. (Others are – Manhattan, Cosine etc.) </a:t>
            </a:r>
          </a:p>
          <a:p>
            <a:pPr lvl="2"/>
            <a:r>
              <a:rPr lang="en-IN" b="1" dirty="0"/>
              <a:t>How do we calculate distance between two clusters?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49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FD5F-F132-404B-89AC-CD56ADDE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50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Distance between Clusters: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F494-1142-AC46-9F26-33D0C108F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/>
          <a:lstStyle/>
          <a:p>
            <a:endParaRPr lang="en-US" sz="2400" b="1" dirty="0"/>
          </a:p>
          <a:p>
            <a:r>
              <a:rPr lang="en-US" sz="2400" b="1" dirty="0"/>
              <a:t>Linkage functions</a:t>
            </a:r>
            <a:r>
              <a:rPr lang="en-US" sz="2400" dirty="0"/>
              <a:t> helps in determining the similarity score between two clusters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FB605F-7D79-8D4D-8768-6D96FF742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04823"/>
              </p:ext>
            </p:extLst>
          </p:nvPr>
        </p:nvGraphicFramePr>
        <p:xfrm>
          <a:off x="838200" y="1632030"/>
          <a:ext cx="10515600" cy="52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0991858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9351315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0389145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02567846"/>
                    </a:ext>
                  </a:extLst>
                </a:gridCol>
              </a:tblGrid>
              <a:tr h="62351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Single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Complete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Average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Centroid Linkage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150599"/>
                  </a:ext>
                </a:extLst>
              </a:tr>
              <a:tr h="2883613"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smallest</a:t>
                      </a:r>
                      <a:r>
                        <a:rPr lang="en-IN" sz="1600" dirty="0"/>
                        <a:t> of these distance</a:t>
                      </a:r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largest</a:t>
                      </a:r>
                      <a:r>
                        <a:rPr lang="en-IN" sz="1600" dirty="0"/>
                        <a:t> of these distance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Compute all pairwise distance between the observations in cluster A and the observations in cluster B, and record the </a:t>
                      </a:r>
                      <a:r>
                        <a:rPr lang="en-IN" sz="1600" b="1" dirty="0"/>
                        <a:t>average</a:t>
                      </a:r>
                      <a:r>
                        <a:rPr lang="en-IN" sz="1600" dirty="0"/>
                        <a:t> of these distance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Distance between the </a:t>
                      </a:r>
                      <a:r>
                        <a:rPr lang="en-IN" sz="1600" b="1" dirty="0"/>
                        <a:t>centroid</a:t>
                      </a:r>
                      <a:r>
                        <a:rPr lang="en-IN" sz="1600" dirty="0"/>
                        <a:t> for cluster A (a mean vector of length p) and the centroid for cluster B.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228724"/>
                  </a:ext>
                </a:extLst>
              </a:tr>
              <a:tr h="1709551">
                <a:tc>
                  <a:txBody>
                    <a:bodyPr/>
                    <a:lstStyle/>
                    <a:p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Formula: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2504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69EF7D0-129A-DD40-8A56-CBE4A453C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2" y="5470462"/>
            <a:ext cx="2533656" cy="315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0A9578-AD24-6F48-914B-00E87A405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89" y="5770505"/>
            <a:ext cx="2693348" cy="315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7C75A-56CE-F447-A84A-5EFA10C66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784" y="5440447"/>
            <a:ext cx="2533656" cy="495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61C8DC-9899-DD42-95B7-C4F21CE9D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162" y="5709003"/>
            <a:ext cx="2609850" cy="397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CC251-09A3-C443-8422-AF245DC55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910" y="3935240"/>
            <a:ext cx="2197100" cy="111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6250AD-FFB2-0049-9537-432E36D7E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650" y="3939873"/>
            <a:ext cx="2197100" cy="1112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38557F-78AB-6747-AD28-2B3E7AF273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390" y="3900515"/>
            <a:ext cx="2197100" cy="1187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FB80C9-6C40-1548-B46D-7EF99DBE28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130" y="3958389"/>
            <a:ext cx="2354622" cy="10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76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2C04-8094-E44A-A2F5-F9DD306E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Let’s come back to </a:t>
            </a:r>
            <a:r>
              <a:rPr lang="en-IN" b="1" dirty="0"/>
              <a:t>Agglomerative Clustering:</a:t>
            </a:r>
            <a:br>
              <a:rPr lang="en-IN" b="1" dirty="0"/>
            </a:br>
            <a:r>
              <a:rPr lang="en-IN" sz="2700" b="1" dirty="0"/>
              <a:t>Example – Step by Step:</a:t>
            </a:r>
            <a:r>
              <a:rPr lang="en-IN" b="1" dirty="0"/>
              <a:t> </a:t>
            </a:r>
            <a:br>
              <a:rPr lang="en-IN" b="1" dirty="0"/>
            </a:b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7748-7E22-AC4C-A787-976087E1F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variable, n=5 items: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Euclidean distance matrix: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34A42-8655-4F4C-8692-FA767B69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309810"/>
            <a:ext cx="2155937" cy="1718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02470-4CC0-694D-B63D-176E6332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28" y="1789111"/>
            <a:ext cx="2783985" cy="22668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F2DBB5-1499-3E46-B95B-48542ACDE052}"/>
              </a:ext>
            </a:extLst>
          </p:cNvPr>
          <p:cNvCxnSpPr/>
          <p:nvPr/>
        </p:nvCxnSpPr>
        <p:spPr>
          <a:xfrm>
            <a:off x="5120532" y="2714625"/>
            <a:ext cx="1195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830BC1-52CF-3843-8F72-65DCA7F58AEB}"/>
              </a:ext>
            </a:extLst>
          </p:cNvPr>
          <p:cNvCxnSpPr/>
          <p:nvPr/>
        </p:nvCxnSpPr>
        <p:spPr>
          <a:xfrm>
            <a:off x="5153327" y="5100938"/>
            <a:ext cx="1195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E773E20-E1F6-C542-AD21-DAEE8426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513" y="4424363"/>
            <a:ext cx="2717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16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E972-307D-7343-A1BB-1B338DCEA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E9737-1AE8-3246-A310-5DD1AC922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Merge 1 &amp; 2 into cluster A</a:t>
            </a:r>
          </a:p>
          <a:p>
            <a:r>
              <a:rPr lang="en-IN" dirty="0"/>
              <a:t>Use single linkage to compute distances from cluster A 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82387-C84D-8543-B638-6E03D46E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49" y="3147049"/>
            <a:ext cx="9344025" cy="2502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CBD87-20AD-704A-94EF-F5DDD160C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66" y="3135937"/>
            <a:ext cx="3810000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0F4623-1BCC-F149-8F49-3B8D63403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080" y="3049263"/>
            <a:ext cx="4117393" cy="264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88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BA36-8E6C-F243-8087-413A9F42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2 &amp; Step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202B9-D40B-3B4B-AD6E-4775EB961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Merge 4 &amp; 5 – cluster B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FD3D6-7E5C-7C43-8E67-A5A45FC38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38" y="3011923"/>
            <a:ext cx="2581737" cy="160568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6FF10F-2F74-754F-876B-EAC8DBCB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00" y="3011923"/>
            <a:ext cx="2732411" cy="155464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9030EC-6D2A-2D4D-B647-6C0A906CD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649" y="2984070"/>
            <a:ext cx="2476500" cy="1562100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842023-E802-5849-A651-DB0ED723BEF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7194411" y="3765120"/>
            <a:ext cx="1427238" cy="24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45B873-879A-5447-8155-4B8E7053F5D6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571875" y="3789247"/>
            <a:ext cx="890125" cy="25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5D2F29-70E9-C247-9C69-673CA5DE4779}"/>
              </a:ext>
            </a:extLst>
          </p:cNvPr>
          <p:cNvSpPr txBox="1"/>
          <p:nvPr/>
        </p:nvSpPr>
        <p:spPr>
          <a:xfrm>
            <a:off x="7186609" y="3429000"/>
            <a:ext cx="1396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Merge 3 and B</a:t>
            </a:r>
          </a:p>
        </p:txBody>
      </p:sp>
    </p:spTree>
    <p:extLst>
      <p:ext uri="{BB962C8B-B14F-4D97-AF65-F5344CB8AC3E}">
        <p14:creationId xmlns:p14="http://schemas.microsoft.com/office/powerpoint/2010/main" val="1204041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B39-F48A-8740-ACA5-A2655A44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Significance of height of branch in Dendrogram: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9AED-27BC-9342-BFF5-ACA5B62C2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6063" cy="48466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 - Height of p3 to the cluster of p4,p5,p6 is ~4, which we can see from above picture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5AC4F1E-71DC-C44D-83D0-CAB29958AB69}"/>
              </a:ext>
            </a:extLst>
          </p:cNvPr>
          <p:cNvSpPr/>
          <p:nvPr/>
        </p:nvSpPr>
        <p:spPr>
          <a:xfrm rot="10800000">
            <a:off x="7486650" y="2543173"/>
            <a:ext cx="1943100" cy="1143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A3823-7E49-5F4A-90D7-511BA37337BB}"/>
              </a:ext>
            </a:extLst>
          </p:cNvPr>
          <p:cNvSpPr txBox="1"/>
          <p:nvPr/>
        </p:nvSpPr>
        <p:spPr>
          <a:xfrm>
            <a:off x="9486897" y="2271711"/>
            <a:ext cx="1643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 of branch denotes the distance the clusters/points merging at the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483E2-2694-7742-B607-3D260FA5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8" y="1985962"/>
            <a:ext cx="7514224" cy="32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3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142C-BDD4-684F-A21E-CCFBBEED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Disadvantages of 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73A3D-2769-8946-9FA2-F7923A2C4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not possible to undo the previous step: once the instances have been assigned to a cluster, they can no longer be moved around.</a:t>
            </a:r>
          </a:p>
          <a:p>
            <a:r>
              <a:rPr lang="en-IN" dirty="0"/>
              <a:t>Time complexity: not suitable for large datasets </a:t>
            </a:r>
          </a:p>
          <a:p>
            <a:r>
              <a:rPr lang="en-IN" dirty="0"/>
              <a:t>Very sensitive to outliers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C2BF-70E5-0C4E-AC76-DA30EB94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6D77D-E696-1140-B0A5-9791A05CD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690687"/>
            <a:ext cx="10601446" cy="4698537"/>
          </a:xfrm>
        </p:spPr>
        <p:txBody>
          <a:bodyPr>
            <a:normAutofit/>
          </a:bodyPr>
          <a:lstStyle/>
          <a:p>
            <a:r>
              <a:rPr lang="en-IN" sz="2100" dirty="0"/>
              <a:t>Here, we don’t need to supervise the model using Y, instead model will find information on its own.</a:t>
            </a:r>
          </a:p>
          <a:p>
            <a:pPr lvl="1"/>
            <a:r>
              <a:rPr lang="en-IN" sz="1900" dirty="0"/>
              <a:t>We only have X1, X2, . . . , </a:t>
            </a:r>
            <a:r>
              <a:rPr lang="en-IN" sz="1900" dirty="0" err="1"/>
              <a:t>Xp</a:t>
            </a:r>
            <a:r>
              <a:rPr lang="en-IN" sz="1900" dirty="0"/>
              <a:t> and Y is missing</a:t>
            </a:r>
          </a:p>
          <a:p>
            <a:pPr lvl="1"/>
            <a:endParaRPr lang="en-IN" sz="1600" dirty="0"/>
          </a:p>
          <a:p>
            <a:r>
              <a:rPr lang="en-IN" sz="2100" dirty="0"/>
              <a:t>Usage:</a:t>
            </a:r>
            <a:endParaRPr lang="en-IN" sz="1800" dirty="0"/>
          </a:p>
          <a:p>
            <a:pPr lvl="1"/>
            <a:r>
              <a:rPr lang="en-IN" sz="1900" dirty="0"/>
              <a:t>Segmentation / Clustering</a:t>
            </a:r>
          </a:p>
          <a:p>
            <a:pPr lvl="1"/>
            <a:r>
              <a:rPr lang="en-IN" sz="1900" dirty="0"/>
              <a:t>Dimension Reduction</a:t>
            </a:r>
          </a:p>
          <a:p>
            <a:pPr lvl="1"/>
            <a:r>
              <a:rPr lang="en-IN" sz="1900" dirty="0"/>
              <a:t>Relationship mining</a:t>
            </a:r>
          </a:p>
          <a:p>
            <a:pPr lvl="1"/>
            <a:r>
              <a:rPr lang="en-IN" sz="1900" dirty="0"/>
              <a:t>Recommender System </a:t>
            </a:r>
          </a:p>
          <a:p>
            <a:pPr lvl="1"/>
            <a:endParaRPr lang="en-IN" sz="1600" dirty="0"/>
          </a:p>
          <a:p>
            <a:r>
              <a:rPr lang="en-IN" sz="2100" dirty="0"/>
              <a:t>Example:</a:t>
            </a:r>
          </a:p>
          <a:p>
            <a:pPr lvl="1"/>
            <a:r>
              <a:rPr lang="en-IN" sz="1900" dirty="0"/>
              <a:t>Find target segments for a newly launched SUV in market</a:t>
            </a:r>
          </a:p>
          <a:p>
            <a:pPr lvl="1"/>
            <a:r>
              <a:rPr lang="en-IN" sz="1900" dirty="0"/>
              <a:t>How do new students form groups in college </a:t>
            </a:r>
          </a:p>
          <a:p>
            <a:pPr marL="457200" lvl="1" indent="0">
              <a:buNone/>
            </a:pPr>
            <a:endParaRPr lang="en-IN" sz="16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05783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C1D0-21C0-6A40-A6A4-46228CA6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Practical Issues with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CD92-9F00-8741-A3BD-890FCD732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Should the observations or features first be standardized in some way? For instance, maybe the variables should be </a:t>
            </a:r>
            <a:r>
              <a:rPr lang="en-IN" sz="2400" dirty="0" err="1"/>
              <a:t>centered</a:t>
            </a:r>
            <a:r>
              <a:rPr lang="en-IN" sz="2400" dirty="0"/>
              <a:t> to have mean zero and scaled to have standard deviation one.</a:t>
            </a:r>
          </a:p>
          <a:p>
            <a:r>
              <a:rPr lang="en-IN" sz="2400" dirty="0"/>
              <a:t>In the case of hierarchical clustering:</a:t>
            </a:r>
          </a:p>
          <a:p>
            <a:pPr lvl="1"/>
            <a:r>
              <a:rPr lang="en-IN" sz="2000" dirty="0"/>
              <a:t>What dissimilarity measure should be used?</a:t>
            </a:r>
          </a:p>
          <a:p>
            <a:pPr lvl="1"/>
            <a:r>
              <a:rPr lang="en-IN" sz="2000" dirty="0"/>
              <a:t>What type of linkage should be used?</a:t>
            </a:r>
          </a:p>
          <a:p>
            <a:r>
              <a:rPr lang="en-IN" sz="2400" dirty="0"/>
              <a:t>How many clusters to choose? (in both K-means or hierarchical clustering). Difficult problem. No agreed-upon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62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9AEE-E2CF-5A43-916E-EE113771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DD8CA-EBBD-8D40-ACBB-11CE72B83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Unsupervised learning is important for understanding the variation and grouping structure of a set of </a:t>
            </a:r>
            <a:r>
              <a:rPr lang="en-IN" b="1" dirty="0"/>
              <a:t>unlabelled data</a:t>
            </a:r>
            <a:r>
              <a:rPr lang="en-IN" dirty="0"/>
              <a:t>, and can be a useful pre-processor for supervised learning</a:t>
            </a:r>
          </a:p>
          <a:p>
            <a:r>
              <a:rPr lang="en-IN" dirty="0"/>
              <a:t>It is intrinsically </a:t>
            </a:r>
            <a:r>
              <a:rPr lang="en-IN" b="1" dirty="0"/>
              <a:t>more difficult </a:t>
            </a:r>
            <a:r>
              <a:rPr lang="en-IN" dirty="0"/>
              <a:t>than supervised learning because there is no gold standard (like an outcome variable) and no single objective (like test set accuracy)</a:t>
            </a:r>
          </a:p>
          <a:p>
            <a:r>
              <a:rPr lang="en-IN" dirty="0"/>
              <a:t>It is an active field of research, with many recently developed tools such as self-organizing maps, independent components analysis and spectral clustering.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5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5662-0FC8-B344-BF37-A2C1DBF3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053" y="2662046"/>
            <a:ext cx="2969871" cy="1325563"/>
          </a:xfrm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5735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CC9C-2BE7-FD44-91CD-1902AA9B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60"/>
            <a:ext cx="10515600" cy="1325563"/>
          </a:xfrm>
        </p:spPr>
        <p:txBody>
          <a:bodyPr/>
          <a:lstStyle/>
          <a:p>
            <a:r>
              <a:rPr lang="en-US" b="1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8D8C-B00C-0D44-951A-5FD0BB1F9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104"/>
            <a:ext cx="10515600" cy="4351338"/>
          </a:xfrm>
        </p:spPr>
        <p:txBody>
          <a:bodyPr/>
          <a:lstStyle/>
          <a:p>
            <a:r>
              <a:rPr lang="en-IN" sz="2400" dirty="0"/>
              <a:t>Clustering is an exploratory method for identifying homogenous groups, subgroups or clusters in data</a:t>
            </a:r>
          </a:p>
          <a:p>
            <a:pPr lvl="1"/>
            <a:r>
              <a:rPr lang="en-IN" sz="2000" dirty="0"/>
              <a:t>Similar records in data should belong to the same cluster</a:t>
            </a:r>
          </a:p>
          <a:p>
            <a:pPr lvl="1"/>
            <a:r>
              <a:rPr lang="en-IN" sz="2000" dirty="0"/>
              <a:t>Dissimilar records should belong to different clusters </a:t>
            </a:r>
            <a:endParaRPr lang="en-IN" dirty="0"/>
          </a:p>
          <a:p>
            <a:pPr lvl="1"/>
            <a:endParaRPr lang="en-IN" dirty="0"/>
          </a:p>
          <a:p>
            <a:pPr marL="457200" lvl="1" indent="0">
              <a:buNone/>
            </a:pPr>
            <a:br>
              <a:rPr lang="en-IN" dirty="0"/>
            </a:br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2E7FE-9904-0448-8085-557D2E47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5" y="2622796"/>
            <a:ext cx="6215062" cy="464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3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6A5C-485B-4843-9751-D925BFC8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696D3-D341-2549-A994-898229A57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underlying patterns in data by understanding the subgroups in the population</a:t>
            </a:r>
          </a:p>
          <a:p>
            <a:pPr lvl="1"/>
            <a:r>
              <a:rPr lang="en-US" dirty="0"/>
              <a:t>How many subgroups exists in population</a:t>
            </a:r>
          </a:p>
          <a:p>
            <a:pPr lvl="1"/>
            <a:r>
              <a:rPr lang="en-US" dirty="0"/>
              <a:t>Common properties in subgroup </a:t>
            </a:r>
          </a:p>
          <a:p>
            <a:pPr lvl="1"/>
            <a:r>
              <a:rPr lang="en-US" dirty="0"/>
              <a:t>Subgroup sizes (Check outliers)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Let’s look few Examples in detail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68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A65B-3BD9-D14B-9748-0867B667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06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/>
              <a:t>Example - Clustering for Market Segmentation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DBC0F-21A8-F048-A725-C9A162486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new car manufacturer is launching a latest SUV in market. Whom and how to target customers?</a:t>
            </a:r>
          </a:p>
          <a:p>
            <a:r>
              <a:rPr lang="en-US" sz="2400" dirty="0"/>
              <a:t>Given we have a dataset: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Our goal here would be to find subgroups which might be receptive to a particular form of advertising or more likely to make a purchase</a:t>
            </a:r>
          </a:p>
          <a:p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BF140D-A26A-1047-85E4-DDF2578A1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44932"/>
              </p:ext>
            </p:extLst>
          </p:nvPr>
        </p:nvGraphicFramePr>
        <p:xfrm>
          <a:off x="1013428" y="3115625"/>
          <a:ext cx="9797328" cy="842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888">
                  <a:extLst>
                    <a:ext uri="{9D8B030D-6E8A-4147-A177-3AD203B41FA5}">
                      <a16:colId xmlns:a16="http://schemas.microsoft.com/office/drawing/2014/main" val="1883523188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096029361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2525437544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86981501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576866919"/>
                    </a:ext>
                  </a:extLst>
                </a:gridCol>
                <a:gridCol w="1632888">
                  <a:extLst>
                    <a:ext uri="{9D8B030D-6E8A-4147-A177-3AD203B41FA5}">
                      <a16:colId xmlns:a16="http://schemas.microsoft.com/office/drawing/2014/main" val="1170076859"/>
                    </a:ext>
                  </a:extLst>
                </a:gridCol>
              </a:tblGrid>
              <a:tr h="421458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Occupation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941039"/>
                  </a:ext>
                </a:extLst>
              </a:tr>
              <a:tr h="4214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2257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1C6F754-2EF3-3A45-851F-44ECD5C823FE}"/>
              </a:ext>
            </a:extLst>
          </p:cNvPr>
          <p:cNvSpPr txBox="1"/>
          <p:nvPr/>
        </p:nvSpPr>
        <p:spPr>
          <a:xfrm>
            <a:off x="872920" y="1331085"/>
            <a:ext cx="237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Problem:</a:t>
            </a:r>
          </a:p>
        </p:txBody>
      </p:sp>
    </p:spTree>
    <p:extLst>
      <p:ext uri="{BB962C8B-B14F-4D97-AF65-F5344CB8AC3E}">
        <p14:creationId xmlns:p14="http://schemas.microsoft.com/office/powerpoint/2010/main" val="94335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F004-F50F-D644-92E5-A7E11732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 methods: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0883-1ADF-1545-B5CC-0D7D12B87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K-means clustering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Hierarchical clustering - Agglomerative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Mean-Shift Clustering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Density-Based Spatial Clustering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Expectation–Maximization (EM) Clustering</a:t>
            </a:r>
          </a:p>
          <a:p>
            <a:endParaRPr lang="en-US" dirty="0"/>
          </a:p>
          <a:p>
            <a:r>
              <a:rPr lang="en-US" dirty="0"/>
              <a:t>There are many more interesting methods are coming up but for the scope of this session we will discuss 1 and 2</a:t>
            </a:r>
          </a:p>
        </p:txBody>
      </p:sp>
    </p:spTree>
    <p:extLst>
      <p:ext uri="{BB962C8B-B14F-4D97-AF65-F5344CB8AC3E}">
        <p14:creationId xmlns:p14="http://schemas.microsoft.com/office/powerpoint/2010/main" val="291294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2D71-5F56-D240-A1EC-4A4172634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K-means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23477-354E-F749-B2E2-E3CCE1EAF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We seek to partition the observations into a pre-specified number(K) of clusters. Here in example below k=3 </a:t>
            </a:r>
          </a:p>
          <a:p>
            <a:r>
              <a:rPr lang="en-IN" sz="2000" dirty="0"/>
              <a:t>The goal is to improve homogeneity within subgroups and decrease homogeneity between subgroups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A2A83-6D5D-B44A-87E9-958060FDA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1" y="3150698"/>
            <a:ext cx="6502401" cy="3518296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EFFAABC-147F-094F-8FF2-AD8B83ED0C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373146"/>
              </p:ext>
            </p:extLst>
          </p:nvPr>
        </p:nvGraphicFramePr>
        <p:xfrm>
          <a:off x="5620053" y="4838218"/>
          <a:ext cx="475947" cy="381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3794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662A0-FDA9-0544-A003-F70A60AD4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88"/>
            <a:ext cx="10515600" cy="994900"/>
          </a:xfrm>
        </p:spPr>
        <p:txBody>
          <a:bodyPr/>
          <a:lstStyle/>
          <a:p>
            <a:r>
              <a:rPr lang="en-US" b="1" dirty="0"/>
              <a:t>K-means clustering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BADC-BC0D-CB4F-AF61-C995953F9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4911"/>
            <a:ext cx="10515600" cy="5121275"/>
          </a:xfrm>
        </p:spPr>
        <p:txBody>
          <a:bodyPr>
            <a:normAutofit/>
          </a:bodyPr>
          <a:lstStyle/>
          <a:p>
            <a:r>
              <a:rPr lang="en-IN" sz="1800" dirty="0"/>
              <a:t>Randomly select k objects from dataset as initial cluster </a:t>
            </a:r>
            <a:r>
              <a:rPr lang="en-IN" sz="1800" dirty="0" err="1"/>
              <a:t>center</a:t>
            </a:r>
            <a:r>
              <a:rPr lang="en-IN" sz="1800" dirty="0"/>
              <a:t> or means </a:t>
            </a:r>
          </a:p>
          <a:p>
            <a:r>
              <a:rPr lang="en-IN" sz="1800" dirty="0"/>
              <a:t>Assign each observation to their closest centroid, based on the Euclidean distance between the object and centroid.</a:t>
            </a:r>
          </a:p>
          <a:p>
            <a:r>
              <a:rPr lang="en-IN" sz="1800" dirty="0"/>
              <a:t>For each of the k clusters: </a:t>
            </a:r>
          </a:p>
          <a:p>
            <a:pPr lvl="1"/>
            <a:r>
              <a:rPr lang="en-IN" sz="1800" dirty="0"/>
              <a:t>Update cluster centroid by calculating new mean values of all datapoints in cluster. </a:t>
            </a:r>
          </a:p>
          <a:p>
            <a:pPr lvl="1"/>
            <a:r>
              <a:rPr lang="en-IN" sz="1800" dirty="0"/>
              <a:t>Centroid of kth cluster is a </a:t>
            </a:r>
            <a:r>
              <a:rPr lang="en-IN" sz="1800" i="1" dirty="0"/>
              <a:t>p </a:t>
            </a:r>
            <a:r>
              <a:rPr lang="en-IN" sz="1800" dirty="0"/>
              <a:t>dimensional vector containing the means of all variables for the observations in the kth cluster; </a:t>
            </a:r>
            <a:r>
              <a:rPr lang="en-IN" sz="1800" i="1" dirty="0"/>
              <a:t>p </a:t>
            </a:r>
            <a:r>
              <a:rPr lang="en-IN" sz="1800" dirty="0"/>
              <a:t>is the number of variables. </a:t>
            </a:r>
          </a:p>
          <a:p>
            <a:r>
              <a:rPr lang="en-IN" sz="1800" dirty="0"/>
              <a:t>Iteratively minimize the total within sum of square. Stop until cluster assignments stop changing or the maximum number of iterations is reached </a:t>
            </a:r>
          </a:p>
          <a:p>
            <a:endParaRPr lang="en-US" sz="1800" b="1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4028137-CE85-AD4A-999D-E84AB703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77" y="3842795"/>
            <a:ext cx="4009181" cy="293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79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2246</TotalTime>
  <Words>1619</Words>
  <Application>Microsoft Macintosh PowerPoint</Application>
  <PresentationFormat>Widescreen</PresentationFormat>
  <Paragraphs>231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Unsupervised Learning</vt:lpstr>
      <vt:lpstr>Supervised vs. Unsupervised Learning</vt:lpstr>
      <vt:lpstr>Unsupervised Learning</vt:lpstr>
      <vt:lpstr>Clustering</vt:lpstr>
      <vt:lpstr>Clustering</vt:lpstr>
      <vt:lpstr>Example - Clustering for Market Segmentation</vt:lpstr>
      <vt:lpstr>Clustering methods:</vt:lpstr>
      <vt:lpstr>K-means clustering</vt:lpstr>
      <vt:lpstr>K-means clustering Algorithm</vt:lpstr>
      <vt:lpstr>Example The progress of the K-means algorithm with K=3</vt:lpstr>
      <vt:lpstr>Math behind Clustering (Example – Step by Step)</vt:lpstr>
      <vt:lpstr>Math behind Clustering</vt:lpstr>
      <vt:lpstr>Math behind Clustering</vt:lpstr>
      <vt:lpstr>Math behind Clustering</vt:lpstr>
      <vt:lpstr>Determining optimal value of K:</vt:lpstr>
      <vt:lpstr>Elbow method:</vt:lpstr>
      <vt:lpstr>Challenges with K-means:</vt:lpstr>
      <vt:lpstr>Case Study Undergraduate Business Programs</vt:lpstr>
      <vt:lpstr>Hierarchical Clustering  </vt:lpstr>
      <vt:lpstr>Hierarchical Clustering - Types  </vt:lpstr>
      <vt:lpstr> Hierarchical methods - Agglomerative:  </vt:lpstr>
      <vt:lpstr>Hierarchical Agglomerative Clustering Algorithm</vt:lpstr>
      <vt:lpstr>Agglomerative Algorithm working:</vt:lpstr>
      <vt:lpstr>Distance between Clusters: </vt:lpstr>
      <vt:lpstr>  Let’s come back to Agglomerative Clustering: Example – Step by Step:   </vt:lpstr>
      <vt:lpstr>Step 1</vt:lpstr>
      <vt:lpstr>Step 2 &amp; Step 3:</vt:lpstr>
      <vt:lpstr>Significance of height of branch in Dendrogram:</vt:lpstr>
      <vt:lpstr>Disadvantages of Hierarchical Clustering</vt:lpstr>
      <vt:lpstr>Practical Issues with Clustering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creator>Sumit Sahu</dc:creator>
  <cp:lastModifiedBy>Sumit Sahu</cp:lastModifiedBy>
  <cp:revision>74</cp:revision>
  <dcterms:created xsi:type="dcterms:W3CDTF">2020-01-12T09:28:02Z</dcterms:created>
  <dcterms:modified xsi:type="dcterms:W3CDTF">2020-01-17T14:21:22Z</dcterms:modified>
</cp:coreProperties>
</file>